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  <p:sldMasterId id="2147483684" r:id="rId4"/>
    <p:sldMasterId id="2147483696" r:id="rId5"/>
  </p:sldMasterIdLst>
  <p:notesMasterIdLst>
    <p:notesMasterId r:id="rId24"/>
  </p:notesMasterIdLst>
  <p:sldIdLst>
    <p:sldId id="296" r:id="rId6"/>
    <p:sldId id="257" r:id="rId7"/>
    <p:sldId id="286" r:id="rId8"/>
    <p:sldId id="287" r:id="rId9"/>
    <p:sldId id="288" r:id="rId10"/>
    <p:sldId id="289" r:id="rId11"/>
    <p:sldId id="258" r:id="rId12"/>
    <p:sldId id="259" r:id="rId13"/>
    <p:sldId id="260" r:id="rId14"/>
    <p:sldId id="292" r:id="rId15"/>
    <p:sldId id="293" r:id="rId16"/>
    <p:sldId id="300" r:id="rId17"/>
    <p:sldId id="294" r:id="rId18"/>
    <p:sldId id="295" r:id="rId19"/>
    <p:sldId id="297" r:id="rId20"/>
    <p:sldId id="298" r:id="rId21"/>
    <p:sldId id="299" r:id="rId22"/>
    <p:sldId id="301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17"/>
    <p:restoredTop sz="77668"/>
  </p:normalViewPr>
  <p:slideViewPr>
    <p:cSldViewPr>
      <p:cViewPr varScale="1">
        <p:scale>
          <a:sx n="65" d="100"/>
          <a:sy n="65" d="100"/>
        </p:scale>
        <p:origin x="172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eg>
</file>

<file path=ppt/media/image2.jpeg>
</file>

<file path=ppt/media/image3.jpg>
</file>

<file path=ppt/media/image4.png>
</file>

<file path=ppt/media/image5.jpe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FC5316-D1BB-4462-A393-2E179480CBE8}" type="datetimeFigureOut">
              <a:rPr lang="en-US" smtClean="0"/>
              <a:t>5/17/16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A016C0-46DC-4982-A1E6-3F8D79568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527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4931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US">
                <a:latin typeface="Franklin Gothic Medium" charset="0"/>
              </a:rPr>
              <a:t>Fake – predicatble result, not actual production logic</a:t>
            </a:r>
          </a:p>
          <a:p>
            <a:r>
              <a:rPr lang="en-US">
                <a:latin typeface="Franklin Gothic Medium" charset="0"/>
              </a:rPr>
              <a:t>Stub – returns a specific result for a specific predefined input</a:t>
            </a:r>
          </a:p>
          <a:p>
            <a:r>
              <a:rPr lang="en-US">
                <a:latin typeface="Franklin Gothic Medium" charset="0"/>
              </a:rPr>
              <a:t>Mock – Like a stub, but can track order and how often a method is called</a:t>
            </a:r>
          </a:p>
          <a:p>
            <a:r>
              <a:rPr lang="en-US">
                <a:latin typeface="Franklin Gothic Medium" charset="0"/>
              </a:rPr>
              <a:t>Spy – Instead of creating a new object it replaces the methods the tester wants to mock (future mocking)</a:t>
            </a:r>
          </a:p>
          <a:p>
            <a:r>
              <a:rPr lang="en-US">
                <a:latin typeface="Franklin Gothic Medium" charset="0"/>
              </a:rPr>
              <a:t>Dummy – a placeholder</a:t>
            </a:r>
          </a:p>
        </p:txBody>
      </p:sp>
      <p:sp>
        <p:nvSpPr>
          <p:cNvPr id="124932" name="Header Placeholder 3"/>
          <p:cNvSpPr>
            <a:spLocks noGrp="1"/>
          </p:cNvSpPr>
          <p:nvPr>
            <p:ph type="hdr" sz="quarter"/>
          </p:nvPr>
        </p:nvSpPr>
        <p:spPr>
          <a:noFill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1pPr>
            <a:lvl2pPr marL="742950" indent="-28575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2pPr>
            <a:lvl3pPr marL="11430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3pPr>
            <a:lvl4pPr marL="16002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4pPr>
            <a:lvl5pPr marL="20574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9pPr>
          </a:lstStyle>
          <a:p>
            <a:r>
              <a:rPr lang="en-US" sz="1200" b="0">
                <a:solidFill>
                  <a:prstClr val="black"/>
                </a:solidFill>
                <a:latin typeface="Franklin Gothic Medium" charset="0"/>
              </a:rPr>
              <a:t>Visual Studio Live! Las Vegas 2011MGB 2003</a:t>
            </a:r>
          </a:p>
        </p:txBody>
      </p:sp>
      <p:sp>
        <p:nvSpPr>
          <p:cNvPr id="124933" name="Footer Placeholder 4"/>
          <p:cNvSpPr>
            <a:spLocks noGrp="1"/>
          </p:cNvSpPr>
          <p:nvPr>
            <p:ph type="ftr" sz="quarter" idx="4"/>
          </p:nvPr>
        </p:nvSpPr>
        <p:spPr>
          <a:noFill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1pPr>
            <a:lvl2pPr marL="742950" indent="-28575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2pPr>
            <a:lvl3pPr marL="11430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3pPr>
            <a:lvl4pPr marL="16002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4pPr>
            <a:lvl5pPr marL="20574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9pPr>
          </a:lstStyle>
          <a:p>
            <a:r>
              <a:rPr lang="en-US" sz="800" b="0">
                <a:solidFill>
                  <a:prstClr val="black"/>
                </a:solidFill>
                <a:latin typeface="Franklin Gothic Medium" charset="0"/>
              </a:rPr>
              <a:t>© 2003 Microsoft Corporation. All rights reserved.</a:t>
            </a:r>
          </a:p>
          <a:p>
            <a:r>
              <a:rPr lang="en-US" sz="800" b="0">
                <a:solidFill>
                  <a:prstClr val="black"/>
                </a:solidFill>
                <a:latin typeface="Franklin Gothic Medium" charset="0"/>
              </a:rPr>
              <a:t>This presentation is for informational purposes only. Microsoft makes no warranties, express or implied, in this summary.</a:t>
            </a:r>
            <a:endParaRPr lang="en-US" sz="1200" b="0">
              <a:solidFill>
                <a:prstClr val="black"/>
              </a:solidFill>
              <a:latin typeface="Franklin Gothic Medium" charset="0"/>
            </a:endParaRPr>
          </a:p>
        </p:txBody>
      </p:sp>
      <p:sp>
        <p:nvSpPr>
          <p:cNvPr id="124934" name="Slide Number Placeholder 5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1pPr>
            <a:lvl2pPr marL="742950" indent="-28575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2pPr>
            <a:lvl3pPr marL="11430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3pPr>
            <a:lvl4pPr marL="16002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4pPr>
            <a:lvl5pPr marL="20574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9pPr>
          </a:lstStyle>
          <a:p>
            <a:fld id="{23E637C5-5A02-C841-9FA2-F9A1CD272A43}" type="slidenum">
              <a:rPr lang="en-US" sz="1200" b="0">
                <a:solidFill>
                  <a:prstClr val="black"/>
                </a:solidFill>
                <a:latin typeface="Franklin Gothic Medium" charset="0"/>
              </a:rPr>
              <a:pPr/>
              <a:t>16</a:t>
            </a:fld>
            <a:endParaRPr lang="en-US" sz="1200" b="0">
              <a:solidFill>
                <a:prstClr val="black"/>
              </a:solidFill>
              <a:latin typeface="Franklin Gothic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990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/>
              <a:pPr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/>
              <a:pPr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/>
              <a:pPr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8AFCAD4B-1756-474B-9D22-B399EE903591}" type="datetimeFigureOut">
              <a:rPr lang="en-US"/>
              <a:pPr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DBEE4F1E-3DB4-D344-B850-FD0E5C92D13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51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0A1F8BA2-03DD-6447-B6FE-F8A339BA43EF}" type="datetimeFigureOut">
              <a:rPr lang="en-US"/>
              <a:pPr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2A30D867-B6A9-014E-AD81-7CA3A364CAA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6500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50FC92D7-70CD-5246-97F8-CC7E315B2CE9}" type="datetimeFigureOut">
              <a:rPr lang="en-US"/>
              <a:pPr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0AC05B12-3CC7-054F-B168-EEBECB7584D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516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D406F067-AC7A-784C-9412-C28CE7C25F3C}" type="datetimeFigureOut">
              <a:rPr lang="en-US"/>
              <a:pPr/>
              <a:t>5/17/16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C638D439-141D-8344-A939-CB496B04DE4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1471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6913DD3E-2F54-B940-BA14-C24D31CAAD66}" type="datetimeFigureOut">
              <a:rPr lang="en-US"/>
              <a:pPr/>
              <a:t>5/17/16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49A5CDC2-321D-B444-855F-F391658DB38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8373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AB2342A1-EA01-8440-AD63-D10F370239F6}" type="datetimeFigureOut">
              <a:rPr lang="en-US"/>
              <a:pPr/>
              <a:t>5/17/16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09F5F5D6-9F2F-A24B-A767-C636DB7F3B2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2475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45EE1B41-9EA1-9F44-9FFB-52053A8C7E11}" type="datetimeFigureOut">
              <a:rPr lang="en-US"/>
              <a:pPr/>
              <a:t>5/17/16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881168EE-190E-334F-87B4-F95CE66CE5C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1395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86A6B60B-E4E3-ED48-9CE7-B593653C593A}" type="datetimeFigureOut">
              <a:rPr lang="en-US"/>
              <a:pPr/>
              <a:t>5/17/16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95165B34-DA18-B245-9970-6DB38F08F85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258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/>
              <a:pPr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64FA99C8-9325-AB41-BFB0-DFE9CFD315CD}" type="datetimeFigureOut">
              <a:rPr lang="en-US"/>
              <a:pPr/>
              <a:t>5/17/16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2E823D52-3E0D-3E4E-85E6-D9769B8F0EF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4920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59E4A36D-3C84-5346-B0B4-017CC603EC77}" type="datetimeFigureOut">
              <a:rPr lang="en-US"/>
              <a:pPr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1E6297E4-092F-2548-8031-C7A2DCEBF34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8241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D8F18D25-3F6D-9644-9498-8756AEB52524}" type="datetimeFigureOut">
              <a:rPr lang="en-US"/>
              <a:pPr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1E733834-3266-EF4B-AD52-2584F273F6E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591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726A55E3-A379-B340-9F67-5565F019860E}" type="datetimeFigureOut">
              <a:rPr lang="en-US"/>
              <a:pPr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5489F707-C045-684C-A55A-E140FA26B62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6921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F303F3CB-4ED0-9240-8C24-BFC3788CB161}" type="datetimeFigureOut">
              <a:rPr lang="en-US"/>
              <a:pPr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BE5DFDEB-879B-064F-A767-6A6F06417E8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05744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1A10187F-5986-7246-87CD-29E413948C2B}" type="datetimeFigureOut">
              <a:rPr lang="en-US"/>
              <a:pPr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84D9F382-57D3-B14F-B497-4B105E347C5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448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ED0DDA2C-083E-D74E-93DA-179913522958}" type="datetimeFigureOut">
              <a:rPr lang="en-US"/>
              <a:pPr/>
              <a:t>5/17/16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960D3528-CF5C-A045-82F7-2C3CADE87D8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2917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03A7461F-C0FE-8448-990A-7DD10966012E}" type="datetimeFigureOut">
              <a:rPr lang="en-US"/>
              <a:pPr/>
              <a:t>5/17/16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166567DE-E731-DB4A-A653-4B8A7579C70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7606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3BD745CF-E755-8240-9B57-188FE420995E}" type="datetimeFigureOut">
              <a:rPr lang="en-US"/>
              <a:pPr/>
              <a:t>5/17/16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B15BB1B1-1E85-D64B-84F9-157A1FA0C8F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994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EACE8E85-7B20-794D-A542-8B13CDEE15B6}" type="datetimeFigureOut">
              <a:rPr lang="en-US"/>
              <a:pPr/>
              <a:t>5/17/16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D88B514E-7882-4341-9E15-D197B7DFC40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293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/>
              <a:pPr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18026B36-EE8A-3945-939A-7A658F6DFBBD}" type="datetimeFigureOut">
              <a:rPr lang="en-US"/>
              <a:pPr/>
              <a:t>5/17/16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802BC169-1B4E-7F4F-AFA5-A7E02707958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507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27C9B1EC-E941-3B43-A162-52D41102429A}" type="datetimeFigureOut">
              <a:rPr lang="en-US"/>
              <a:pPr/>
              <a:t>5/17/16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8B45246B-2736-614B-A002-E8954C12F4E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75093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8D33A0F5-894D-674B-80D3-FC370B1D5D40}" type="datetimeFigureOut">
              <a:rPr lang="en-US"/>
              <a:pPr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53F99AD9-559B-904A-BA8C-B57E4DEB6D8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52038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2EE11462-F427-0544-9041-8B0E14F13F56}" type="datetimeFigureOut">
              <a:rPr lang="en-US"/>
              <a:pPr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834FC519-4882-364A-8DA6-148FFA2D203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30893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13125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549172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2147425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0113" y="2012950"/>
            <a:ext cx="3608387" cy="4241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0900" y="2012950"/>
            <a:ext cx="3608388" cy="4241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490589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409181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266741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/>
              <a:pPr/>
              <a:t>5/17/16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55737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3399071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38820066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824852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26200" y="712788"/>
            <a:ext cx="1843088" cy="55419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3763" y="712788"/>
            <a:ext cx="5380037" cy="55419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904942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5/17/16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3349268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5/17/16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9642342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5/17/16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0201859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5/17/16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039146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5/17/16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70783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/>
              <a:pPr/>
              <a:t>5/17/16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5/17/16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1456592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5/17/16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3784298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5/17/16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8025961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5/17/16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133727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5/17/16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2598551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5/17/16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65855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/>
              <a:pPr/>
              <a:t>5/17/16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/>
              <a:pPr/>
              <a:t>5/17/16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/>
              <a:pPr/>
              <a:t>5/17/16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/>
              <a:pPr/>
              <a:t>5/17/16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454C5F-4322-4ABC-8B54-71FDAE7328F5}" type="datetimeFigureOut">
              <a:rPr lang="en-US" smtClean="0"/>
              <a:pPr/>
              <a:t>5/17/16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solidFill>
                  <a:srgbClr val="898989"/>
                </a:solidFill>
                <a:latin typeface="Calibri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9F7BFAA-2240-A949-B527-18B0DB961486}" type="datetimeFigureOut">
              <a:rPr lang="en-US" smtClean="0">
                <a:ea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5/17/16</a:t>
            </a:fld>
            <a:endParaRPr lang="en-US" smtClean="0">
              <a:ea typeface="ＭＳ Ｐゴシック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 b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solidFill>
                  <a:srgbClr val="898989"/>
                </a:solidFill>
                <a:latin typeface="Calibri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9FD09F8-23D7-0346-92E3-EAE50F31A6B9}" type="slidenum">
              <a:rPr lang="en-US" smtClean="0">
                <a:ea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smtClean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1830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07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solidFill>
                  <a:srgbClr val="898989"/>
                </a:solidFill>
                <a:latin typeface="Calibri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1453CA0-D5E7-AD44-B918-55985CE89058}" type="datetimeFigureOut">
              <a:rPr lang="en-US" smtClean="0">
                <a:ea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5/17/16</a:t>
            </a:fld>
            <a:endParaRPr lang="en-US" smtClean="0">
              <a:ea typeface="ＭＳ Ｐゴシック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 b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solidFill>
                  <a:srgbClr val="898989"/>
                </a:solidFill>
                <a:latin typeface="Calibri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19FECC2-E159-C544-9526-5793B8052976}" type="slidenum">
              <a:rPr lang="en-US" smtClean="0">
                <a:ea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smtClean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817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hidden">
          <a:xfrm>
            <a:off x="0" y="0"/>
            <a:ext cx="91440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gradFill rotWithShape="0">
                  <a:gsLst>
                    <a:gs pos="0">
                      <a:srgbClr val="C0C0C0"/>
                    </a:gs>
                    <a:gs pos="100000">
                      <a:srgbClr val="FBFBFB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600" b="1">
                <a:solidFill>
                  <a:schemeClr val="tx1"/>
                </a:solidFill>
                <a:latin typeface="Lucida Console" panose="020B0609040504020204" pitchFamily="49" charset="0"/>
              </a:defRPr>
            </a:lvl1pPr>
            <a:lvl2pPr marL="742950" indent="-285750">
              <a:defRPr sz="1600" b="1">
                <a:solidFill>
                  <a:schemeClr val="tx1"/>
                </a:solidFill>
                <a:latin typeface="Lucida Console" panose="020B0609040504020204" pitchFamily="49" charset="0"/>
              </a:defRPr>
            </a:lvl2pPr>
            <a:lvl3pPr marL="1143000" indent="-228600">
              <a:defRPr sz="1600" b="1">
                <a:solidFill>
                  <a:schemeClr val="tx1"/>
                </a:solidFill>
                <a:latin typeface="Lucida Console" panose="020B0609040504020204" pitchFamily="49" charset="0"/>
              </a:defRPr>
            </a:lvl3pPr>
            <a:lvl4pPr marL="1600200" indent="-228600">
              <a:defRPr sz="1600" b="1">
                <a:solidFill>
                  <a:schemeClr val="tx1"/>
                </a:solidFill>
                <a:latin typeface="Lucida Console" panose="020B0609040504020204" pitchFamily="49" charset="0"/>
              </a:defRPr>
            </a:lvl4pPr>
            <a:lvl5pPr marL="2057400" indent="-228600">
              <a:defRPr sz="1600" b="1">
                <a:solidFill>
                  <a:schemeClr val="tx1"/>
                </a:solidFill>
                <a:latin typeface="Lucida Console" panose="020B06090405040202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panose="020B06090405040202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panose="020B06090405040202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panose="020B06090405040202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panose="020B0609040504020204" pitchFamily="49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mtClean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20889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893763" y="712788"/>
            <a:ext cx="7369175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379" tIns="44448" rIns="90379" bIns="4444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0113" y="2012950"/>
            <a:ext cx="7369175" cy="4241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0379" tIns="44448" rIns="90379" bIns="4444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8770524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/>
  <p:txStyles>
    <p:titleStyle>
      <a:lvl1pPr algn="l" defTabSz="896938" rtl="0" eaLnBrk="0" fontAlgn="base" hangingPunct="0">
        <a:spcBef>
          <a:spcPct val="0"/>
        </a:spcBef>
        <a:spcAft>
          <a:spcPct val="0"/>
        </a:spcAft>
        <a:defRPr sz="3000">
          <a:solidFill>
            <a:srgbClr val="5FC0FF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ＭＳ Ｐゴシック" charset="0"/>
          <a:cs typeface="+mj-cs"/>
        </a:defRPr>
      </a:lvl1pPr>
      <a:lvl2pPr algn="l" defTabSz="896938" rtl="0" eaLnBrk="0" fontAlgn="base" hangingPunct="0">
        <a:spcBef>
          <a:spcPct val="0"/>
        </a:spcBef>
        <a:spcAft>
          <a:spcPct val="0"/>
        </a:spcAft>
        <a:defRPr sz="3000">
          <a:solidFill>
            <a:srgbClr val="5FC0FF"/>
          </a:solidFill>
          <a:effectLst>
            <a:outerShdw blurRad="38100" dist="38100" dir="2700000" algn="tl">
              <a:srgbClr val="000000"/>
            </a:outerShdw>
          </a:effectLst>
          <a:latin typeface="Arial Black" pitchFamily="84" charset="0"/>
          <a:ea typeface="ＭＳ Ｐゴシック" charset="0"/>
        </a:defRPr>
      </a:lvl2pPr>
      <a:lvl3pPr algn="l" defTabSz="896938" rtl="0" eaLnBrk="0" fontAlgn="base" hangingPunct="0">
        <a:spcBef>
          <a:spcPct val="0"/>
        </a:spcBef>
        <a:spcAft>
          <a:spcPct val="0"/>
        </a:spcAft>
        <a:defRPr sz="3000">
          <a:solidFill>
            <a:srgbClr val="5FC0FF"/>
          </a:solidFill>
          <a:effectLst>
            <a:outerShdw blurRad="38100" dist="38100" dir="2700000" algn="tl">
              <a:srgbClr val="000000"/>
            </a:outerShdw>
          </a:effectLst>
          <a:latin typeface="Arial Black" pitchFamily="84" charset="0"/>
          <a:ea typeface="ＭＳ Ｐゴシック" charset="0"/>
        </a:defRPr>
      </a:lvl3pPr>
      <a:lvl4pPr algn="l" defTabSz="896938" rtl="0" eaLnBrk="0" fontAlgn="base" hangingPunct="0">
        <a:spcBef>
          <a:spcPct val="0"/>
        </a:spcBef>
        <a:spcAft>
          <a:spcPct val="0"/>
        </a:spcAft>
        <a:defRPr sz="3000">
          <a:solidFill>
            <a:srgbClr val="5FC0FF"/>
          </a:solidFill>
          <a:effectLst>
            <a:outerShdw blurRad="38100" dist="38100" dir="2700000" algn="tl">
              <a:srgbClr val="000000"/>
            </a:outerShdw>
          </a:effectLst>
          <a:latin typeface="Arial Black" pitchFamily="84" charset="0"/>
          <a:ea typeface="ＭＳ Ｐゴシック" charset="0"/>
        </a:defRPr>
      </a:lvl4pPr>
      <a:lvl5pPr algn="l" defTabSz="896938" rtl="0" eaLnBrk="0" fontAlgn="base" hangingPunct="0">
        <a:spcBef>
          <a:spcPct val="0"/>
        </a:spcBef>
        <a:spcAft>
          <a:spcPct val="0"/>
        </a:spcAft>
        <a:defRPr sz="3000">
          <a:solidFill>
            <a:srgbClr val="5FC0FF"/>
          </a:solidFill>
          <a:effectLst>
            <a:outerShdw blurRad="38100" dist="38100" dir="2700000" algn="tl">
              <a:srgbClr val="000000"/>
            </a:outerShdw>
          </a:effectLst>
          <a:latin typeface="Arial Black" pitchFamily="84" charset="0"/>
          <a:ea typeface="ＭＳ Ｐゴシック" charset="0"/>
        </a:defRPr>
      </a:lvl5pPr>
      <a:lvl6pPr marL="457200" algn="l" defTabSz="896938" rtl="0" eaLnBrk="0" fontAlgn="base" hangingPunct="0">
        <a:spcBef>
          <a:spcPct val="0"/>
        </a:spcBef>
        <a:spcAft>
          <a:spcPct val="0"/>
        </a:spcAft>
        <a:defRPr sz="3000">
          <a:solidFill>
            <a:srgbClr val="5FC0FF"/>
          </a:solidFill>
          <a:effectLst>
            <a:outerShdw blurRad="38100" dist="38100" dir="2700000" algn="tl">
              <a:srgbClr val="000000"/>
            </a:outerShdw>
          </a:effectLst>
          <a:latin typeface="Arial Black" pitchFamily="84" charset="0"/>
        </a:defRPr>
      </a:lvl6pPr>
      <a:lvl7pPr marL="914400" algn="l" defTabSz="896938" rtl="0" eaLnBrk="0" fontAlgn="base" hangingPunct="0">
        <a:spcBef>
          <a:spcPct val="0"/>
        </a:spcBef>
        <a:spcAft>
          <a:spcPct val="0"/>
        </a:spcAft>
        <a:defRPr sz="3000">
          <a:solidFill>
            <a:srgbClr val="5FC0FF"/>
          </a:solidFill>
          <a:effectLst>
            <a:outerShdw blurRad="38100" dist="38100" dir="2700000" algn="tl">
              <a:srgbClr val="000000"/>
            </a:outerShdw>
          </a:effectLst>
          <a:latin typeface="Arial Black" pitchFamily="84" charset="0"/>
        </a:defRPr>
      </a:lvl7pPr>
      <a:lvl8pPr marL="1371600" algn="l" defTabSz="896938" rtl="0" eaLnBrk="0" fontAlgn="base" hangingPunct="0">
        <a:spcBef>
          <a:spcPct val="0"/>
        </a:spcBef>
        <a:spcAft>
          <a:spcPct val="0"/>
        </a:spcAft>
        <a:defRPr sz="3000">
          <a:solidFill>
            <a:srgbClr val="5FC0FF"/>
          </a:solidFill>
          <a:effectLst>
            <a:outerShdw blurRad="38100" dist="38100" dir="2700000" algn="tl">
              <a:srgbClr val="000000"/>
            </a:outerShdw>
          </a:effectLst>
          <a:latin typeface="Arial Black" pitchFamily="84" charset="0"/>
        </a:defRPr>
      </a:lvl8pPr>
      <a:lvl9pPr marL="1828800" algn="l" defTabSz="896938" rtl="0" eaLnBrk="0" fontAlgn="base" hangingPunct="0">
        <a:spcBef>
          <a:spcPct val="0"/>
        </a:spcBef>
        <a:spcAft>
          <a:spcPct val="0"/>
        </a:spcAft>
        <a:defRPr sz="3000">
          <a:solidFill>
            <a:srgbClr val="5FC0FF"/>
          </a:solidFill>
          <a:effectLst>
            <a:outerShdw blurRad="38100" dist="38100" dir="2700000" algn="tl">
              <a:srgbClr val="000000"/>
            </a:outerShdw>
          </a:effectLst>
          <a:latin typeface="Arial Black" pitchFamily="84" charset="0"/>
        </a:defRPr>
      </a:lvl9pPr>
    </p:titleStyle>
    <p:bodyStyle>
      <a:lvl1pPr marL="431800" indent="-431800" algn="l" defTabSz="896938" rtl="0" eaLnBrk="0" fontAlgn="base" hangingPunct="0">
        <a:spcBef>
          <a:spcPct val="10000"/>
        </a:spcBef>
        <a:spcAft>
          <a:spcPct val="15000"/>
        </a:spcAft>
        <a:buClr>
          <a:srgbClr val="0077B0"/>
        </a:buClr>
        <a:buSzPct val="75000"/>
        <a:buFont typeface="Times" charset="0"/>
        <a:buChar char="•"/>
        <a:tabLst>
          <a:tab pos="1387475" algn="l"/>
          <a:tab pos="1706563" algn="l"/>
          <a:tab pos="2079625" algn="l"/>
        </a:tabLst>
        <a:defRPr sz="2600" b="1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63588" indent="-225425" algn="l" defTabSz="896938" rtl="0" eaLnBrk="0" fontAlgn="base" hangingPunct="0">
        <a:spcBef>
          <a:spcPct val="0"/>
        </a:spcBef>
        <a:spcAft>
          <a:spcPct val="25000"/>
        </a:spcAft>
        <a:buClr>
          <a:srgbClr val="0077B0"/>
        </a:buClr>
        <a:buSzPct val="100000"/>
        <a:buChar char="–"/>
        <a:tabLst>
          <a:tab pos="1387475" algn="l"/>
          <a:tab pos="1706563" algn="l"/>
          <a:tab pos="2079625" algn="l"/>
        </a:tabLst>
        <a:defRPr sz="2100">
          <a:solidFill>
            <a:srgbClr val="D4D4D4"/>
          </a:solidFill>
          <a:latin typeface="+mn-lt"/>
          <a:ea typeface="ＭＳ Ｐゴシック" charset="0"/>
        </a:defRPr>
      </a:lvl2pPr>
      <a:lvl3pPr marL="869950" indent="44450" algn="l" defTabSz="896938" rtl="0" eaLnBrk="0" fontAlgn="base" hangingPunct="0">
        <a:spcBef>
          <a:spcPct val="0"/>
        </a:spcBef>
        <a:spcAft>
          <a:spcPct val="0"/>
        </a:spcAft>
        <a:tabLst>
          <a:tab pos="1387475" algn="l"/>
          <a:tab pos="1706563" algn="l"/>
          <a:tab pos="2079625" algn="l"/>
        </a:tabLst>
        <a:defRPr sz="1900" b="1">
          <a:solidFill>
            <a:srgbClr val="FFCC00"/>
          </a:solidFill>
          <a:latin typeface="+mn-lt"/>
          <a:ea typeface="ＭＳ Ｐゴシック" charset="0"/>
        </a:defRPr>
      </a:lvl3pPr>
      <a:lvl4pPr marL="998538" indent="373063" algn="l" defTabSz="896938" rtl="0" eaLnBrk="0" fontAlgn="base" hangingPunct="0">
        <a:spcBef>
          <a:spcPct val="20000"/>
        </a:spcBef>
        <a:spcAft>
          <a:spcPct val="0"/>
        </a:spcAft>
        <a:tabLst>
          <a:tab pos="1387475" algn="l"/>
          <a:tab pos="1706563" algn="l"/>
          <a:tab pos="2079625" algn="l"/>
        </a:tabLst>
        <a:defRPr sz="1700">
          <a:solidFill>
            <a:schemeClr val="tx1"/>
          </a:solidFill>
          <a:latin typeface="+mn-lt"/>
          <a:ea typeface="ＭＳ Ｐゴシック" charset="0"/>
        </a:defRPr>
      </a:lvl4pPr>
      <a:lvl5pPr marL="1344613" indent="484188" algn="l" defTabSz="896938" rtl="0" eaLnBrk="0" fontAlgn="base" hangingPunct="0">
        <a:spcBef>
          <a:spcPct val="20000"/>
        </a:spcBef>
        <a:spcAft>
          <a:spcPct val="0"/>
        </a:spcAft>
        <a:tabLst>
          <a:tab pos="1387475" algn="l"/>
          <a:tab pos="1706563" algn="l"/>
          <a:tab pos="2079625" algn="l"/>
        </a:tabLst>
        <a:defRPr sz="1700">
          <a:solidFill>
            <a:schemeClr val="tx1"/>
          </a:solidFill>
          <a:latin typeface="+mn-lt"/>
          <a:ea typeface="ＭＳ Ｐゴシック" charset="0"/>
        </a:defRPr>
      </a:lvl5pPr>
      <a:lvl6pPr marL="1801813" algn="l" defTabSz="896938" rtl="0" eaLnBrk="0" fontAlgn="base" hangingPunct="0">
        <a:spcBef>
          <a:spcPct val="20000"/>
        </a:spcBef>
        <a:spcAft>
          <a:spcPct val="0"/>
        </a:spcAft>
        <a:tabLst>
          <a:tab pos="1387475" algn="l"/>
          <a:tab pos="1706563" algn="l"/>
          <a:tab pos="2079625" algn="l"/>
        </a:tabLst>
        <a:defRPr sz="1700">
          <a:solidFill>
            <a:schemeClr val="tx1"/>
          </a:solidFill>
          <a:latin typeface="+mn-lt"/>
        </a:defRPr>
      </a:lvl6pPr>
      <a:lvl7pPr marL="2259013" algn="l" defTabSz="896938" rtl="0" eaLnBrk="0" fontAlgn="base" hangingPunct="0">
        <a:spcBef>
          <a:spcPct val="20000"/>
        </a:spcBef>
        <a:spcAft>
          <a:spcPct val="0"/>
        </a:spcAft>
        <a:tabLst>
          <a:tab pos="1387475" algn="l"/>
          <a:tab pos="1706563" algn="l"/>
          <a:tab pos="2079625" algn="l"/>
        </a:tabLst>
        <a:defRPr sz="1700">
          <a:solidFill>
            <a:schemeClr val="tx1"/>
          </a:solidFill>
          <a:latin typeface="+mn-lt"/>
        </a:defRPr>
      </a:lvl7pPr>
      <a:lvl8pPr marL="2716213" algn="l" defTabSz="896938" rtl="0" eaLnBrk="0" fontAlgn="base" hangingPunct="0">
        <a:spcBef>
          <a:spcPct val="20000"/>
        </a:spcBef>
        <a:spcAft>
          <a:spcPct val="0"/>
        </a:spcAft>
        <a:tabLst>
          <a:tab pos="1387475" algn="l"/>
          <a:tab pos="1706563" algn="l"/>
          <a:tab pos="2079625" algn="l"/>
        </a:tabLst>
        <a:defRPr sz="1700">
          <a:solidFill>
            <a:schemeClr val="tx1"/>
          </a:solidFill>
          <a:latin typeface="+mn-lt"/>
        </a:defRPr>
      </a:lvl8pPr>
      <a:lvl9pPr marL="3173413" algn="l" defTabSz="896938" rtl="0" eaLnBrk="0" fontAlgn="base" hangingPunct="0">
        <a:spcBef>
          <a:spcPct val="20000"/>
        </a:spcBef>
        <a:spcAft>
          <a:spcPct val="0"/>
        </a:spcAft>
        <a:tabLst>
          <a:tab pos="1387475" algn="l"/>
          <a:tab pos="1706563" algn="l"/>
          <a:tab pos="2079625" algn="l"/>
        </a:tabLst>
        <a:defRPr sz="17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5/17/16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22140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image" Target="../media/image9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TextBox 3"/>
          <p:cNvSpPr txBox="1">
            <a:spLocks noChangeArrowheads="1"/>
          </p:cNvSpPr>
          <p:nvPr/>
        </p:nvSpPr>
        <p:spPr bwMode="auto">
          <a:xfrm>
            <a:off x="228600" y="258763"/>
            <a:ext cx="4876800" cy="212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6600" b="1" smtClean="0">
                <a:solidFill>
                  <a:srgbClr val="000000"/>
                </a:solidFill>
              </a:rPr>
              <a:t>Dependency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6600" b="1" smtClean="0">
                <a:solidFill>
                  <a:srgbClr val="000000"/>
                </a:solidFill>
              </a:rPr>
              <a:t>Injection</a:t>
            </a:r>
          </a:p>
        </p:txBody>
      </p:sp>
    </p:spTree>
    <p:extLst>
      <p:ext uri="{BB962C8B-B14F-4D97-AF65-F5344CB8AC3E}">
        <p14:creationId xmlns:p14="http://schemas.microsoft.com/office/powerpoint/2010/main" val="84300482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Title 1"/>
          <p:cNvSpPr txBox="1">
            <a:spLocks/>
          </p:cNvSpPr>
          <p:nvPr/>
        </p:nvSpPr>
        <p:spPr bwMode="auto">
          <a:xfrm>
            <a:off x="457200" y="762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4400" smtClean="0">
                <a:solidFill>
                  <a:srgbClr val="FFFFFF"/>
                </a:solidFill>
              </a:rPr>
              <a:t>Characteristics of a unit test</a:t>
            </a:r>
          </a:p>
        </p:txBody>
      </p:sp>
      <p:pic>
        <p:nvPicPr>
          <p:cNvPr id="115715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163" y="1165225"/>
            <a:ext cx="6289675" cy="452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86242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2725" y="2351088"/>
            <a:ext cx="3048000" cy="17526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Code Under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Test</a:t>
            </a:r>
          </a:p>
        </p:txBody>
      </p:sp>
      <p:cxnSp>
        <p:nvCxnSpPr>
          <p:cNvPr id="7" name="Straight Arrow Connector 6"/>
          <p:cNvCxnSpPr>
            <a:stCxn id="2" idx="3"/>
            <a:endCxn id="14" idx="1"/>
          </p:cNvCxnSpPr>
          <p:nvPr/>
        </p:nvCxnSpPr>
        <p:spPr>
          <a:xfrm flipV="1">
            <a:off x="3260725" y="952500"/>
            <a:ext cx="2530475" cy="2274888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5791200" y="2765425"/>
            <a:ext cx="3048000" cy="1338263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External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Resource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791200" y="5230813"/>
            <a:ext cx="3048000" cy="133985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External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Resource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791200" y="284163"/>
            <a:ext cx="3048000" cy="1338262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External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Resource</a:t>
            </a:r>
          </a:p>
        </p:txBody>
      </p:sp>
      <p:cxnSp>
        <p:nvCxnSpPr>
          <p:cNvPr id="16" name="Straight Arrow Connector 15"/>
          <p:cNvCxnSpPr>
            <a:stCxn id="2" idx="3"/>
            <a:endCxn id="12" idx="1"/>
          </p:cNvCxnSpPr>
          <p:nvPr/>
        </p:nvCxnSpPr>
        <p:spPr>
          <a:xfrm>
            <a:off x="3260725" y="3227388"/>
            <a:ext cx="2530475" cy="207962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2" idx="3"/>
            <a:endCxn id="13" idx="1"/>
          </p:cNvCxnSpPr>
          <p:nvPr/>
        </p:nvCxnSpPr>
        <p:spPr>
          <a:xfrm>
            <a:off x="3260725" y="3227388"/>
            <a:ext cx="2530475" cy="2673350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638610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14800" y="19050"/>
            <a:ext cx="4876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 smtClean="0">
                <a:solidFill>
                  <a:prstClr val="black"/>
                </a:solidFill>
                <a:latin typeface="Calibri"/>
              </a:rPr>
              <a:t>Mocking</a:t>
            </a:r>
            <a:endParaRPr lang="en-US" sz="9600" b="1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55275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2725" y="2351088"/>
            <a:ext cx="3048000" cy="17526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Code Under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Test</a:t>
            </a:r>
          </a:p>
        </p:txBody>
      </p:sp>
      <p:cxnSp>
        <p:nvCxnSpPr>
          <p:cNvPr id="7" name="Straight Arrow Connector 6"/>
          <p:cNvCxnSpPr>
            <a:stCxn id="2" idx="3"/>
            <a:endCxn id="17" idx="2"/>
          </p:cNvCxnSpPr>
          <p:nvPr/>
        </p:nvCxnSpPr>
        <p:spPr>
          <a:xfrm flipV="1">
            <a:off x="3260725" y="1920875"/>
            <a:ext cx="1379538" cy="1306513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881438" y="4686300"/>
            <a:ext cx="1682750" cy="833438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Mock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791200" y="2765425"/>
            <a:ext cx="3048000" cy="1338263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External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Resource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791200" y="5230813"/>
            <a:ext cx="3048000" cy="133985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External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Resource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791200" y="284163"/>
            <a:ext cx="3048000" cy="1338262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External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Resource</a:t>
            </a:r>
          </a:p>
        </p:txBody>
      </p:sp>
      <p:cxnSp>
        <p:nvCxnSpPr>
          <p:cNvPr id="16" name="Straight Arrow Connector 15"/>
          <p:cNvCxnSpPr>
            <a:stCxn id="2" idx="3"/>
            <a:endCxn id="15" idx="1"/>
          </p:cNvCxnSpPr>
          <p:nvPr/>
        </p:nvCxnSpPr>
        <p:spPr>
          <a:xfrm>
            <a:off x="3260725" y="3227388"/>
            <a:ext cx="604838" cy="36512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2" idx="3"/>
            <a:endCxn id="10" idx="0"/>
          </p:cNvCxnSpPr>
          <p:nvPr/>
        </p:nvCxnSpPr>
        <p:spPr>
          <a:xfrm>
            <a:off x="3260725" y="3227388"/>
            <a:ext cx="1462088" cy="1458912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865563" y="2846388"/>
            <a:ext cx="1682750" cy="83343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Mock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798888" y="1087438"/>
            <a:ext cx="1682750" cy="83343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Mock</a:t>
            </a:r>
          </a:p>
        </p:txBody>
      </p:sp>
    </p:spTree>
    <p:extLst>
      <p:ext uri="{BB962C8B-B14F-4D97-AF65-F5344CB8AC3E}">
        <p14:creationId xmlns:p14="http://schemas.microsoft.com/office/powerpoint/2010/main" val="47079726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2725" y="2351088"/>
            <a:ext cx="3048000" cy="17526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Code Under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Test</a:t>
            </a:r>
          </a:p>
        </p:txBody>
      </p:sp>
      <p:cxnSp>
        <p:nvCxnSpPr>
          <p:cNvPr id="7" name="Straight Arrow Connector 6"/>
          <p:cNvCxnSpPr>
            <a:stCxn id="2" idx="3"/>
            <a:endCxn id="17" idx="2"/>
          </p:cNvCxnSpPr>
          <p:nvPr/>
        </p:nvCxnSpPr>
        <p:spPr>
          <a:xfrm flipV="1">
            <a:off x="3260725" y="1920875"/>
            <a:ext cx="1379538" cy="1306513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881438" y="4686300"/>
            <a:ext cx="1682750" cy="833438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Mock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791200" y="2765425"/>
            <a:ext cx="3048000" cy="1338263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External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Resource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791200" y="5230813"/>
            <a:ext cx="3048000" cy="133985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External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Resource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791200" y="284163"/>
            <a:ext cx="3048000" cy="1338262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External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Resource</a:t>
            </a:r>
          </a:p>
        </p:txBody>
      </p:sp>
      <p:cxnSp>
        <p:nvCxnSpPr>
          <p:cNvPr id="16" name="Straight Arrow Connector 15"/>
          <p:cNvCxnSpPr>
            <a:stCxn id="2" idx="3"/>
            <a:endCxn id="15" idx="1"/>
          </p:cNvCxnSpPr>
          <p:nvPr/>
        </p:nvCxnSpPr>
        <p:spPr>
          <a:xfrm>
            <a:off x="3260725" y="3227388"/>
            <a:ext cx="604838" cy="36512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2" idx="3"/>
            <a:endCxn id="10" idx="0"/>
          </p:cNvCxnSpPr>
          <p:nvPr/>
        </p:nvCxnSpPr>
        <p:spPr>
          <a:xfrm>
            <a:off x="3260725" y="3227388"/>
            <a:ext cx="1462088" cy="1458912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865563" y="2846388"/>
            <a:ext cx="1682750" cy="83343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Mock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798888" y="1087438"/>
            <a:ext cx="1682750" cy="83343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Mock</a:t>
            </a:r>
          </a:p>
        </p:txBody>
      </p:sp>
      <p:sp>
        <p:nvSpPr>
          <p:cNvPr id="3" name="Right Arrow 2"/>
          <p:cNvSpPr/>
          <p:nvPr/>
        </p:nvSpPr>
        <p:spPr>
          <a:xfrm>
            <a:off x="3705225" y="144463"/>
            <a:ext cx="2085975" cy="8763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b="1" dirty="0">
                <a:solidFill>
                  <a:prstClr val="white"/>
                </a:solidFill>
                <a:latin typeface="Calibri"/>
              </a:rPr>
              <a:t>Uses Actual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b="1" dirty="0">
                <a:solidFill>
                  <a:prstClr val="white"/>
                </a:solidFill>
                <a:latin typeface="Calibri"/>
              </a:rPr>
              <a:t>Business Logic</a:t>
            </a:r>
          </a:p>
        </p:txBody>
      </p:sp>
      <p:sp>
        <p:nvSpPr>
          <p:cNvPr id="19" name="Right Arrow 18"/>
          <p:cNvSpPr/>
          <p:nvPr/>
        </p:nvSpPr>
        <p:spPr>
          <a:xfrm>
            <a:off x="1681163" y="4794250"/>
            <a:ext cx="2087562" cy="8747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b="1" dirty="0">
                <a:solidFill>
                  <a:prstClr val="white"/>
                </a:solidFill>
                <a:latin typeface="Calibri"/>
              </a:rPr>
              <a:t>Returns canned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b="1" dirty="0">
                <a:solidFill>
                  <a:prstClr val="white"/>
                </a:solidFill>
                <a:latin typeface="Calibri"/>
              </a:rPr>
              <a:t>response</a:t>
            </a:r>
          </a:p>
        </p:txBody>
      </p:sp>
    </p:spTree>
    <p:extLst>
      <p:ext uri="{BB962C8B-B14F-4D97-AF65-F5344CB8AC3E}">
        <p14:creationId xmlns:p14="http://schemas.microsoft.com/office/powerpoint/2010/main" val="298642481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solidFill>
                  <a:schemeClr val="bg1"/>
                </a:solidFill>
                <a:latin typeface="Calibri" charset="0"/>
              </a:rPr>
              <a:t>With Dependency Injection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438" y="1524000"/>
            <a:ext cx="7370762" cy="4735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8009124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Title 1"/>
          <p:cNvSpPr txBox="1">
            <a:spLocks/>
          </p:cNvSpPr>
          <p:nvPr/>
        </p:nvSpPr>
        <p:spPr bwMode="auto">
          <a:xfrm>
            <a:off x="457200" y="762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4400" b="1" smtClean="0">
                <a:solidFill>
                  <a:prstClr val="white"/>
                </a:solidFill>
              </a:rPr>
              <a:t>The Wonderful World of Mocks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57200" y="1447800"/>
            <a:ext cx="8229600" cy="4525963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Aft>
                <a:spcPct val="0"/>
              </a:spcAft>
              <a:defRPr/>
            </a:pPr>
            <a:r>
              <a:rPr lang="en-US" b="1" smtClean="0">
                <a:solidFill>
                  <a:prstClr val="white"/>
                </a:solidFill>
                <a:latin typeface="Calibri"/>
              </a:rPr>
              <a:t>Dummies</a:t>
            </a:r>
            <a:endParaRPr lang="en-US" b="1" dirty="0">
              <a:solidFill>
                <a:prstClr val="white"/>
              </a:solidFill>
              <a:latin typeface="Calibri"/>
            </a:endParaRPr>
          </a:p>
          <a:p>
            <a:pPr fontAlgn="base">
              <a:spcAft>
                <a:spcPct val="0"/>
              </a:spcAft>
              <a:defRPr/>
            </a:pPr>
            <a:endParaRPr lang="en-US" b="1" dirty="0" smtClean="0">
              <a:solidFill>
                <a:prstClr val="white"/>
              </a:solidFill>
              <a:latin typeface="Calibri"/>
            </a:endParaRPr>
          </a:p>
          <a:p>
            <a:pPr fontAlgn="base">
              <a:spcAft>
                <a:spcPct val="0"/>
              </a:spcAft>
              <a:defRPr/>
            </a:pPr>
            <a:r>
              <a:rPr lang="en-US" b="1" dirty="0" smtClean="0">
                <a:solidFill>
                  <a:prstClr val="white"/>
                </a:solidFill>
                <a:latin typeface="Calibri"/>
              </a:rPr>
              <a:t>Fakes</a:t>
            </a:r>
          </a:p>
          <a:p>
            <a:pPr fontAlgn="base">
              <a:spcAft>
                <a:spcPct val="0"/>
              </a:spcAft>
              <a:defRPr/>
            </a:pPr>
            <a:endParaRPr lang="en-US" b="1" dirty="0" smtClean="0">
              <a:solidFill>
                <a:prstClr val="white"/>
              </a:solidFill>
              <a:latin typeface="Calibri"/>
            </a:endParaRPr>
          </a:p>
          <a:p>
            <a:pPr fontAlgn="base">
              <a:spcAft>
                <a:spcPct val="0"/>
              </a:spcAft>
              <a:defRPr/>
            </a:pPr>
            <a:r>
              <a:rPr lang="en-US" b="1" dirty="0" smtClean="0">
                <a:solidFill>
                  <a:prstClr val="white"/>
                </a:solidFill>
                <a:latin typeface="Calibri"/>
              </a:rPr>
              <a:t>Stubs</a:t>
            </a:r>
          </a:p>
          <a:p>
            <a:pPr fontAlgn="base">
              <a:spcAft>
                <a:spcPct val="0"/>
              </a:spcAft>
              <a:defRPr/>
            </a:pPr>
            <a:endParaRPr lang="en-US" b="1" dirty="0" smtClean="0">
              <a:solidFill>
                <a:prstClr val="white"/>
              </a:solidFill>
              <a:latin typeface="Calibri"/>
            </a:endParaRPr>
          </a:p>
          <a:p>
            <a:pPr fontAlgn="base">
              <a:spcAft>
                <a:spcPct val="0"/>
              </a:spcAft>
              <a:defRPr/>
            </a:pPr>
            <a:r>
              <a:rPr lang="en-US" b="1" dirty="0" smtClean="0">
                <a:solidFill>
                  <a:prstClr val="white"/>
                </a:solidFill>
                <a:latin typeface="Calibri"/>
              </a:rPr>
              <a:t>Mocks</a:t>
            </a:r>
          </a:p>
          <a:p>
            <a:pPr fontAlgn="base">
              <a:spcAft>
                <a:spcPct val="0"/>
              </a:spcAft>
              <a:defRPr/>
            </a:pPr>
            <a:endParaRPr lang="en-US" b="1" dirty="0" smtClean="0">
              <a:solidFill>
                <a:prstClr val="white"/>
              </a:solidFill>
              <a:latin typeface="Calibri"/>
            </a:endParaRPr>
          </a:p>
          <a:p>
            <a:pPr fontAlgn="base">
              <a:spcAft>
                <a:spcPct val="0"/>
              </a:spcAft>
              <a:defRPr/>
            </a:pPr>
            <a:r>
              <a:rPr lang="en-US" b="1" dirty="0" err="1" smtClean="0">
                <a:solidFill>
                  <a:prstClr val="white"/>
                </a:solidFill>
                <a:latin typeface="Calibri"/>
              </a:rPr>
              <a:t>Spys</a:t>
            </a:r>
            <a:endParaRPr lang="en-US" b="1" dirty="0" smtClean="0">
              <a:solidFill>
                <a:prstClr val="white"/>
              </a:solidFill>
              <a:latin typeface="Calibri"/>
            </a:endParaRPr>
          </a:p>
          <a:p>
            <a:pPr fontAlgn="base">
              <a:spcAft>
                <a:spcPct val="0"/>
              </a:spcAft>
              <a:defRPr/>
            </a:pPr>
            <a:endParaRPr lang="en-US" b="1" dirty="0" smtClean="0">
              <a:solidFill>
                <a:prstClr val="white"/>
              </a:solidFill>
              <a:latin typeface="Calibri"/>
            </a:endParaRPr>
          </a:p>
          <a:p>
            <a:pPr lvl="1" fontAlgn="base">
              <a:spcAft>
                <a:spcPct val="0"/>
              </a:spcAft>
              <a:defRPr/>
            </a:pPr>
            <a:endParaRPr lang="en-US" b="1" dirty="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27777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TextBox 4"/>
          <p:cNvSpPr txBox="1">
            <a:spLocks noChangeArrowheads="1"/>
          </p:cNvSpPr>
          <p:nvPr/>
        </p:nvSpPr>
        <p:spPr bwMode="auto">
          <a:xfrm>
            <a:off x="495300" y="38100"/>
            <a:ext cx="6038850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1pPr>
            <a:lvl2pPr marL="742950" indent="-28575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2pPr>
            <a:lvl3pPr marL="11430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3pPr>
            <a:lvl4pPr marL="16002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4pPr>
            <a:lvl5pPr marL="20574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7200" dirty="0" smtClean="0">
                <a:solidFill>
                  <a:srgbClr val="000000"/>
                </a:solidFill>
              </a:rPr>
              <a:t>Demo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7200" dirty="0" smtClean="0">
                <a:solidFill>
                  <a:srgbClr val="000000"/>
                </a:solidFill>
              </a:rPr>
              <a:t>Time!</a:t>
            </a:r>
          </a:p>
        </p:txBody>
      </p:sp>
    </p:spTree>
    <p:extLst>
      <p:ext uri="{BB962C8B-B14F-4D97-AF65-F5344CB8AC3E}">
        <p14:creationId xmlns:p14="http://schemas.microsoft.com/office/powerpoint/2010/main" val="34425498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09800"/>
            <a:ext cx="8229600" cy="3916363"/>
          </a:xfrm>
        </p:spPr>
        <p:txBody>
          <a:bodyPr/>
          <a:lstStyle/>
          <a:p>
            <a:pPr marL="0" indent="0" algn="ctr">
              <a:buNone/>
            </a:pPr>
            <a:r>
              <a:rPr lang="en-US" sz="66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http://</a:t>
            </a:r>
            <a:r>
              <a:rPr lang="en-US" sz="66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bit.ly/1QvOMhC</a:t>
            </a:r>
          </a:p>
          <a:p>
            <a:pPr marL="0" indent="0" algn="ctr">
              <a:buNone/>
            </a:pPr>
            <a:r>
              <a:rPr lang="en-US" sz="66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http://</a:t>
            </a:r>
            <a:r>
              <a:rPr lang="en-US" sz="66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bit.ly/1syIhmm</a:t>
            </a:r>
          </a:p>
          <a:p>
            <a:pPr marL="0" indent="0" algn="ctr">
              <a:buNone/>
            </a:pPr>
            <a:r>
              <a:rPr lang="en-US" sz="66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http://</a:t>
            </a:r>
            <a:r>
              <a:rPr lang="en-US" sz="6600" dirty="0" err="1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bit.ly</a:t>
            </a:r>
            <a:r>
              <a:rPr lang="en-US" sz="66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/1YCrd8N</a:t>
            </a:r>
            <a:endParaRPr lang="en-US" sz="6600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9495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31838"/>
            <a:ext cx="4038600" cy="1477962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The Pursuit of the </a:t>
            </a:r>
            <a:br>
              <a:rPr lang="en-US" b="1" dirty="0" smtClean="0"/>
            </a:br>
            <a:r>
              <a:rPr lang="en-US" b="1" dirty="0" smtClean="0"/>
              <a:t>Loosely Coupled System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8844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0"/>
            <a:ext cx="7772400" cy="14700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SOLID </a:t>
            </a:r>
            <a:r>
              <a:rPr lang="en-US" dirty="0" err="1" smtClean="0">
                <a:solidFill>
                  <a:schemeClr val="bg1"/>
                </a:solidFill>
              </a:rPr>
              <a:t>Princples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122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0"/>
            <a:ext cx="7772400" cy="14700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SO</a:t>
            </a:r>
            <a:r>
              <a:rPr lang="en-US" b="1" dirty="0" smtClean="0">
                <a:solidFill>
                  <a:srgbClr val="FFFF00"/>
                </a:solidFill>
              </a:rPr>
              <a:t>L</a:t>
            </a:r>
            <a:r>
              <a:rPr lang="en-US" dirty="0" smtClean="0">
                <a:solidFill>
                  <a:schemeClr val="bg1"/>
                </a:solidFill>
              </a:rPr>
              <a:t>ID </a:t>
            </a:r>
            <a:r>
              <a:rPr lang="en-US" dirty="0" err="1" smtClean="0">
                <a:solidFill>
                  <a:schemeClr val="bg1"/>
                </a:solidFill>
              </a:rPr>
              <a:t>Princples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371600" y="2590800"/>
            <a:ext cx="6400800" cy="2667000"/>
          </a:xfrm>
        </p:spPr>
        <p:txBody>
          <a:bodyPr>
            <a:normAutofit fontScale="92500"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Liskov</a:t>
            </a:r>
            <a:r>
              <a:rPr lang="en-US" dirty="0" smtClean="0">
                <a:solidFill>
                  <a:schemeClr val="bg1"/>
                </a:solidFill>
              </a:rPr>
              <a:t> Substitution Principle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/>
              <a:t>Any </a:t>
            </a:r>
            <a:r>
              <a:rPr lang="en-US" dirty="0"/>
              <a:t>object in your application should be able to be replaced with a type derived from it without breaking the </a:t>
            </a:r>
            <a:r>
              <a:rPr lang="en-US" dirty="0" smtClean="0"/>
              <a:t>application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2408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0"/>
            <a:ext cx="7772400" cy="14700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SOLI</a:t>
            </a:r>
            <a:r>
              <a:rPr lang="en-US" b="1" dirty="0" smtClean="0">
                <a:solidFill>
                  <a:srgbClr val="FFFF00"/>
                </a:solidFill>
              </a:rPr>
              <a:t>D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Princples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371600" y="2590800"/>
            <a:ext cx="6400800" cy="2667000"/>
          </a:xfrm>
        </p:spPr>
        <p:txBody>
          <a:bodyPr>
            <a:no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Dependency Inversion Principle</a:t>
            </a:r>
          </a:p>
          <a:p>
            <a:endParaRPr lang="en-US" sz="3000" dirty="0" smtClean="0">
              <a:solidFill>
                <a:schemeClr val="bg1"/>
              </a:solidFill>
            </a:endParaRPr>
          </a:p>
          <a:p>
            <a:r>
              <a:rPr lang="en-US" sz="3000" dirty="0" smtClean="0"/>
              <a:t>Code </a:t>
            </a:r>
            <a:r>
              <a:rPr lang="en-US" sz="3000" dirty="0"/>
              <a:t>should depend on abstractions; not concrete implementations. Furthermore, the </a:t>
            </a:r>
            <a:r>
              <a:rPr lang="en-US" sz="3000" dirty="0" smtClean="0"/>
              <a:t>abstractions </a:t>
            </a:r>
            <a:r>
              <a:rPr lang="en-US" sz="3000" dirty="0"/>
              <a:t>should not depend on the details; the details should depend on the abstractions</a:t>
            </a:r>
            <a:endParaRPr lang="en-US" sz="3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6821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5232" y="3828972"/>
            <a:ext cx="6713537" cy="135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Basic Entity-Based Architecture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5800" y="1752600"/>
            <a:ext cx="2514600" cy="1477328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Domain Service</a:t>
            </a:r>
          </a:p>
          <a:p>
            <a:pPr>
              <a:buFontTx/>
              <a:buChar char="-"/>
            </a:pPr>
            <a:r>
              <a:rPr lang="en-US" dirty="0" smtClean="0"/>
              <a:t>Database Access Service</a:t>
            </a:r>
          </a:p>
          <a:p>
            <a:pPr>
              <a:buFontTx/>
              <a:buChar char="-"/>
            </a:pPr>
            <a:r>
              <a:rPr lang="en-US" dirty="0" smtClean="0"/>
              <a:t> Service Proxy</a:t>
            </a:r>
          </a:p>
          <a:p>
            <a:pPr>
              <a:buFontTx/>
              <a:buChar char="-"/>
            </a:pPr>
            <a:r>
              <a:rPr lang="en-US" dirty="0"/>
              <a:t> </a:t>
            </a:r>
            <a:r>
              <a:rPr lang="en-US" dirty="0" smtClean="0"/>
              <a:t>Logging Service</a:t>
            </a:r>
          </a:p>
          <a:p>
            <a:pPr>
              <a:buFontTx/>
              <a:buChar char="-"/>
            </a:pPr>
            <a:r>
              <a:rPr lang="en-US" dirty="0"/>
              <a:t> </a:t>
            </a:r>
            <a:r>
              <a:rPr lang="en-US" dirty="0" smtClean="0"/>
              <a:t>Etc..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91200" y="1524000"/>
            <a:ext cx="2514600" cy="369332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Database Access Service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791200" y="2133600"/>
            <a:ext cx="2514600" cy="369332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Service Proxy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91200" y="2743200"/>
            <a:ext cx="2514600" cy="369332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Logging Service</a:t>
            </a:r>
          </a:p>
        </p:txBody>
      </p:sp>
      <p:cxnSp>
        <p:nvCxnSpPr>
          <p:cNvPr id="12" name="Straight Arrow Connector 11"/>
          <p:cNvCxnSpPr>
            <a:stCxn id="5" idx="3"/>
            <a:endCxn id="6" idx="1"/>
          </p:cNvCxnSpPr>
          <p:nvPr/>
        </p:nvCxnSpPr>
        <p:spPr>
          <a:xfrm flipV="1">
            <a:off x="3200400" y="1708666"/>
            <a:ext cx="2590800" cy="782598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5" idx="3"/>
            <a:endCxn id="9" idx="1"/>
          </p:cNvCxnSpPr>
          <p:nvPr/>
        </p:nvCxnSpPr>
        <p:spPr>
          <a:xfrm flipV="1">
            <a:off x="3200400" y="2318266"/>
            <a:ext cx="2590800" cy="172998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3"/>
            <a:endCxn id="10" idx="1"/>
          </p:cNvCxnSpPr>
          <p:nvPr/>
        </p:nvCxnSpPr>
        <p:spPr>
          <a:xfrm>
            <a:off x="3200400" y="2491264"/>
            <a:ext cx="2590800" cy="436602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38200" y="5867400"/>
            <a:ext cx="533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Tightly coupled services!</a:t>
            </a:r>
            <a:endParaRPr lang="en-US" sz="3600" b="1" dirty="0">
              <a:solidFill>
                <a:schemeClr val="bg1"/>
              </a:solidFill>
            </a:endParaRPr>
          </a:p>
        </p:txBody>
      </p:sp>
      <p:cxnSp>
        <p:nvCxnSpPr>
          <p:cNvPr id="25" name="Straight Arrow Connector 24"/>
          <p:cNvCxnSpPr>
            <a:stCxn id="24" idx="0"/>
          </p:cNvCxnSpPr>
          <p:nvPr/>
        </p:nvCxnSpPr>
        <p:spPr>
          <a:xfrm rot="5400000" flipH="1" flipV="1">
            <a:off x="3390900" y="5143500"/>
            <a:ext cx="838200" cy="60960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 cstate="print"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553200" y="228600"/>
            <a:ext cx="25146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800" dirty="0" smtClean="0"/>
              <a:t> Doesn’t promote reusability</a:t>
            </a:r>
          </a:p>
          <a:p>
            <a:pPr>
              <a:buFont typeface="Arial" pitchFamily="34" charset="0"/>
              <a:buChar char="•"/>
            </a:pPr>
            <a:endParaRPr lang="en-US" sz="2800" dirty="0" smtClean="0"/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Creates brittle systems</a:t>
            </a:r>
          </a:p>
          <a:p>
            <a:pPr>
              <a:buFont typeface="Arial" pitchFamily="34" charset="0"/>
              <a:buChar char="•"/>
            </a:pPr>
            <a:endParaRPr lang="en-US" sz="2800" dirty="0" smtClean="0"/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Difficult to “mock” makes testing difficult</a:t>
            </a:r>
            <a:endParaRPr lang="en-US" sz="28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With Dependency Injection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70" y="1524000"/>
            <a:ext cx="7371429" cy="47349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70" y="1524000"/>
            <a:ext cx="7371430" cy="14850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Visual Studio Live! Las Vegas 2011">
  <a:themeElements>
    <a:clrScheme name="">
      <a:dk1>
        <a:srgbClr val="000000"/>
      </a:dk1>
      <a:lt1>
        <a:srgbClr val="FFFFFF"/>
      </a:lt1>
      <a:dk2>
        <a:srgbClr val="000080"/>
      </a:dk2>
      <a:lt2>
        <a:srgbClr val="FFFF00"/>
      </a:lt2>
      <a:accent1>
        <a:srgbClr val="000080"/>
      </a:accent1>
      <a:accent2>
        <a:srgbClr val="3333CC"/>
      </a:accent2>
      <a:accent3>
        <a:srgbClr val="AAAAC0"/>
      </a:accent3>
      <a:accent4>
        <a:srgbClr val="DADADA"/>
      </a:accent4>
      <a:accent5>
        <a:srgbClr val="AAAAC0"/>
      </a:accent5>
      <a:accent6>
        <a:srgbClr val="2D2DB9"/>
      </a:accent6>
      <a:hlink>
        <a:srgbClr val="6699FF"/>
      </a:hlink>
      <a:folHlink>
        <a:srgbClr val="CC0000"/>
      </a:folHlink>
    </a:clrScheme>
    <a:fontScheme name="Visual Studio Live! Las Vegas 2011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triangle" w="med" len="med"/>
          <a:tailEnd type="triangl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Lucida Console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triangle" w="med" len="med"/>
          <a:tailEnd type="triangl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Lucida Console" pitchFamily="49" charset="0"/>
          </a:defRPr>
        </a:defPPr>
      </a:lstStyle>
    </a:lnDef>
  </a:objectDefaults>
  <a:extraClrSchemeLst>
    <a:extraClrScheme>
      <a:clrScheme name="Visual Studio Live! Las Vegas 2011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sual Studio Live! Las Vegas 201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sual Studio Live! Las Vegas 2011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sual Studio Live! Las Vegas 2011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sual Studio Live! Las Vegas 2011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sual Studio Live! Las Vegas 2011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sual Studio Live! Las Vegas 2011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15031</TotalTime>
  <Words>285</Words>
  <Application>Microsoft Macintosh PowerPoint</Application>
  <PresentationFormat>On-screen Show (4:3)</PresentationFormat>
  <Paragraphs>89</Paragraphs>
  <Slides>18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18</vt:i4>
      </vt:variant>
    </vt:vector>
  </HeadingPairs>
  <TitlesOfParts>
    <vt:vector size="31" baseType="lpstr">
      <vt:lpstr>Arial Black</vt:lpstr>
      <vt:lpstr>Calibri</vt:lpstr>
      <vt:lpstr>Franklin Gothic Medium</vt:lpstr>
      <vt:lpstr>Lucida Console</vt:lpstr>
      <vt:lpstr>ＭＳ Ｐゴシック</vt:lpstr>
      <vt:lpstr>Times</vt:lpstr>
      <vt:lpstr>Times New Roman</vt:lpstr>
      <vt:lpstr>Arial</vt:lpstr>
      <vt:lpstr>Office Theme</vt:lpstr>
      <vt:lpstr>2_Office Theme</vt:lpstr>
      <vt:lpstr>3_Office Theme</vt:lpstr>
      <vt:lpstr>Visual Studio Live! Las Vegas 2011</vt:lpstr>
      <vt:lpstr>1_Office Theme</vt:lpstr>
      <vt:lpstr>PowerPoint Presentation</vt:lpstr>
      <vt:lpstr>The Pursuit of the  Loosely Coupled System</vt:lpstr>
      <vt:lpstr>PowerPoint Presentation</vt:lpstr>
      <vt:lpstr>SOLID Princples</vt:lpstr>
      <vt:lpstr>SOLID Princples</vt:lpstr>
      <vt:lpstr>SOLID Princples</vt:lpstr>
      <vt:lpstr>Basic Entity-Based Architecture</vt:lpstr>
      <vt:lpstr>PowerPoint Presentation</vt:lpstr>
      <vt:lpstr>With Dependency Injection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With Dependency Injection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I learned to love Dependency Injection</dc:title>
  <dc:creator>James</dc:creator>
  <cp:lastModifiedBy>James Bender</cp:lastModifiedBy>
  <cp:revision>143</cp:revision>
  <dcterms:created xsi:type="dcterms:W3CDTF">2009-04-11T19:36:42Z</dcterms:created>
  <dcterms:modified xsi:type="dcterms:W3CDTF">2016-05-19T16:55:13Z</dcterms:modified>
</cp:coreProperties>
</file>

<file path=docProps/thumbnail.jpeg>
</file>